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Montserrat Medium"/>
      <p:regular r:id="rId31"/>
      <p:bold r:id="rId32"/>
      <p:italic r:id="rId33"/>
      <p:boldItalic r:id="rId34"/>
    </p:embeddedFont>
    <p:embeddedFont>
      <p:font typeface="Proxima Nova Semibold"/>
      <p:regular r:id="rId35"/>
      <p:bold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bold.fntdata"/><Relationship Id="rId13" Type="http://schemas.openxmlformats.org/officeDocument/2006/relationships/slide" Target="slides/slide8.xml"/><Relationship Id="rId35" Type="http://schemas.openxmlformats.org/officeDocument/2006/relationships/font" Target="fonts/ProximaNovaSemibold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ProximaNovaSemibold-boldItalic.fntdata"/><Relationship Id="rId14" Type="http://schemas.openxmlformats.org/officeDocument/2006/relationships/slide" Target="slides/slide9.xml"/><Relationship Id="rId36" Type="http://schemas.openxmlformats.org/officeDocument/2006/relationships/font" Target="fonts/ProximaNovaSemibold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26bf6f5a2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26bf6f5a2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6bf6f5a2e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26bf6f5a2e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26bf6f5a2e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26bf6f5a2e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26bf6f5ba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26bf6f5ba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26bf6f5ba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26bf6f5ba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26bf6f5ba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26bf6f5ba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26bf6f5ba8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26bf6f5ba8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6bf6f5ba8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26bf6f5ba8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6bf6f5ba8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6bf6f5ba8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26bf6f5ba8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26bf6f5ba8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22a33ea43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22a33ea43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6bf6f5ba8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26bf6f5ba8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275346af3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275346af3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22a33ea43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22a33ea43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26bf6f5a2e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26bf6f5a2e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22a33ea43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22a33ea43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22a33ea438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22a33ea43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2a33ea438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2a33ea438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6bf6f5a2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6bf6f5a2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6bf6f5b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26bf6f5b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Relationship Id="rId5" Type="http://schemas.openxmlformats.org/officeDocument/2006/relationships/image" Target="../media/image33.png"/><Relationship Id="rId6" Type="http://schemas.openxmlformats.org/officeDocument/2006/relationships/image" Target="../media/image7.png"/><Relationship Id="rId7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11.png"/><Relationship Id="rId6" Type="http://schemas.openxmlformats.org/officeDocument/2006/relationships/image" Target="../media/image7.png"/><Relationship Id="rId7" Type="http://schemas.openxmlformats.org/officeDocument/2006/relationships/image" Target="../media/image12.png"/><Relationship Id="rId8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Relationship Id="rId5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Relationship Id="rId4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3.png"/><Relationship Id="rId6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65750" y="0"/>
            <a:ext cx="85206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LIFProjet</a:t>
            </a:r>
            <a:endParaRPr sz="4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55" name="Google Shape;55;p13"/>
          <p:cNvGrpSpPr/>
          <p:nvPr/>
        </p:nvGrpSpPr>
        <p:grpSpPr>
          <a:xfrm>
            <a:off x="1834035" y="1441760"/>
            <a:ext cx="5475931" cy="2259980"/>
            <a:chOff x="1547688" y="2890525"/>
            <a:chExt cx="2609450" cy="1076950"/>
          </a:xfrm>
        </p:grpSpPr>
        <p:pic>
          <p:nvPicPr>
            <p:cNvPr id="56" name="Google Shape;56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47688" y="2890525"/>
              <a:ext cx="987174" cy="9871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3"/>
            <p:cNvSpPr txBox="1"/>
            <p:nvPr/>
          </p:nvSpPr>
          <p:spPr>
            <a:xfrm>
              <a:off x="2416237" y="3290375"/>
              <a:ext cx="17409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7200"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K I W I</a:t>
              </a:r>
              <a:endParaRPr sz="7200"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117200" y="17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ORM (</a:t>
            </a: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Object-relational mapping</a:t>
            </a: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)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25" y="877250"/>
            <a:ext cx="4491849" cy="18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76341">
            <a:off x="6245667" y="375795"/>
            <a:ext cx="2601388" cy="10212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9350" y="3121225"/>
            <a:ext cx="4762500" cy="130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2027" y="3121225"/>
            <a:ext cx="1505050" cy="1505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" name="Google Shape;155;p22"/>
          <p:cNvCxnSpPr>
            <a:stCxn id="151" idx="2"/>
            <a:endCxn id="154" idx="0"/>
          </p:cNvCxnSpPr>
          <p:nvPr/>
        </p:nvCxnSpPr>
        <p:spPr>
          <a:xfrm flipH="1">
            <a:off x="1584550" y="2720300"/>
            <a:ext cx="1062300" cy="40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22"/>
          <p:cNvCxnSpPr>
            <a:stCxn id="153" idx="1"/>
            <a:endCxn id="154" idx="3"/>
          </p:cNvCxnSpPr>
          <p:nvPr/>
        </p:nvCxnSpPr>
        <p:spPr>
          <a:xfrm flipH="1">
            <a:off x="2337050" y="3773688"/>
            <a:ext cx="1932300" cy="100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57" name="Google Shape;157;p22"/>
          <p:cNvSpPr txBox="1"/>
          <p:nvPr/>
        </p:nvSpPr>
        <p:spPr>
          <a:xfrm rot="-152853">
            <a:off x="2260428" y="3167228"/>
            <a:ext cx="2085561" cy="6771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Supprime utilisateur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qui a l’id : userId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8" name="Google Shape;158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07698" y="3648025"/>
            <a:ext cx="1062300" cy="451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/>
          <p:nvPr/>
        </p:nvSpPr>
        <p:spPr>
          <a:xfrm>
            <a:off x="2961500" y="3003833"/>
            <a:ext cx="2832000" cy="1777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3"/>
          <p:cNvSpPr txBox="1"/>
          <p:nvPr/>
        </p:nvSpPr>
        <p:spPr>
          <a:xfrm>
            <a:off x="3832590" y="2526825"/>
            <a:ext cx="121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latin typeface="Roboto"/>
                <a:ea typeface="Roboto"/>
                <a:cs typeface="Roboto"/>
                <a:sym typeface="Roboto"/>
              </a:rPr>
              <a:t>Serveur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23"/>
          <p:cNvSpPr txBox="1"/>
          <p:nvPr>
            <p:ph type="title"/>
          </p:nvPr>
        </p:nvSpPr>
        <p:spPr>
          <a:xfrm>
            <a:off x="0" y="174875"/>
            <a:ext cx="29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API avec NextJS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66" name="Google Shape;166;p23"/>
          <p:cNvGrpSpPr/>
          <p:nvPr/>
        </p:nvGrpSpPr>
        <p:grpSpPr>
          <a:xfrm>
            <a:off x="2718328" y="174873"/>
            <a:ext cx="3915387" cy="996434"/>
            <a:chOff x="1857756" y="3290366"/>
            <a:chExt cx="2299382" cy="677109"/>
          </a:xfrm>
        </p:grpSpPr>
        <p:pic>
          <p:nvPicPr>
            <p:cNvPr id="167" name="Google Shape;167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57756" y="3290366"/>
              <a:ext cx="677110" cy="6771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8" name="Google Shape;168;p23"/>
            <p:cNvSpPr txBox="1"/>
            <p:nvPr/>
          </p:nvSpPr>
          <p:spPr>
            <a:xfrm>
              <a:off x="2416237" y="3290375"/>
              <a:ext cx="17409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4500"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K I W I</a:t>
              </a:r>
              <a:endParaRPr sz="4500"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pic>
        <p:nvPicPr>
          <p:cNvPr id="169" name="Google Shape;16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4637" y="1771663"/>
            <a:ext cx="1305726" cy="78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"/>
          <p:cNvSpPr/>
          <p:nvPr/>
        </p:nvSpPr>
        <p:spPr>
          <a:xfrm>
            <a:off x="2643200" y="1761300"/>
            <a:ext cx="3468600" cy="3382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1" name="Google Shape;171;p23"/>
          <p:cNvCxnSpPr>
            <a:stCxn id="170" idx="3"/>
            <a:endCxn id="168" idx="3"/>
          </p:cNvCxnSpPr>
          <p:nvPr/>
        </p:nvCxnSpPr>
        <p:spPr>
          <a:xfrm flipH="1" rot="10800000">
            <a:off x="6111800" y="673200"/>
            <a:ext cx="522000" cy="2779200"/>
          </a:xfrm>
          <a:prstGeom prst="bentConnector3">
            <a:avLst>
              <a:gd fmla="val 145602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" name="Google Shape;172;p23"/>
          <p:cNvSpPr txBox="1"/>
          <p:nvPr/>
        </p:nvSpPr>
        <p:spPr>
          <a:xfrm>
            <a:off x="6871850" y="1684050"/>
            <a:ext cx="2175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RESPONSE  GET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   …..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}</a:t>
            </a:r>
            <a:endParaRPr/>
          </a:p>
        </p:txBody>
      </p:sp>
      <p:cxnSp>
        <p:nvCxnSpPr>
          <p:cNvPr id="173" name="Google Shape;173;p23"/>
          <p:cNvCxnSpPr>
            <a:stCxn id="168" idx="2"/>
            <a:endCxn id="170" idx="0"/>
          </p:cNvCxnSpPr>
          <p:nvPr/>
        </p:nvCxnSpPr>
        <p:spPr>
          <a:xfrm rot="5400000">
            <a:off x="4469463" y="1079357"/>
            <a:ext cx="590100" cy="774000"/>
          </a:xfrm>
          <a:prstGeom prst="bentConnector3">
            <a:avLst>
              <a:gd fmla="val 4999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23"/>
          <p:cNvSpPr txBox="1"/>
          <p:nvPr/>
        </p:nvSpPr>
        <p:spPr>
          <a:xfrm>
            <a:off x="3053825" y="4170400"/>
            <a:ext cx="238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3500" y="3176700"/>
            <a:ext cx="2388000" cy="132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3"/>
          <p:cNvSpPr txBox="1"/>
          <p:nvPr/>
        </p:nvSpPr>
        <p:spPr>
          <a:xfrm>
            <a:off x="1188875" y="1364325"/>
            <a:ext cx="391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GET</a:t>
            </a:r>
            <a:r>
              <a:rPr lang="fr"/>
              <a:t>    /api/youtube/search/Helloworld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>
            <a:off x="0" y="174875"/>
            <a:ext cx="29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Youtube API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82" name="Google Shape;1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853" y="1784898"/>
            <a:ext cx="1152983" cy="99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0817" y="983025"/>
            <a:ext cx="813386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34190" y="1901187"/>
            <a:ext cx="1275614" cy="763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" name="Google Shape;185;p24"/>
          <p:cNvCxnSpPr>
            <a:stCxn id="182" idx="3"/>
            <a:endCxn id="184" idx="1"/>
          </p:cNvCxnSpPr>
          <p:nvPr/>
        </p:nvCxnSpPr>
        <p:spPr>
          <a:xfrm>
            <a:off x="1450836" y="2283110"/>
            <a:ext cx="2483400" cy="600"/>
          </a:xfrm>
          <a:prstGeom prst="bentConnector3">
            <a:avLst>
              <a:gd fmla="val 4999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6" name="Google Shape;18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53248" y="1902125"/>
            <a:ext cx="762525" cy="76254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p24"/>
          <p:cNvCxnSpPr>
            <a:stCxn id="184" idx="0"/>
            <a:endCxn id="183" idx="1"/>
          </p:cNvCxnSpPr>
          <p:nvPr/>
        </p:nvCxnSpPr>
        <p:spPr>
          <a:xfrm rot="-5400000">
            <a:off x="4875447" y="965937"/>
            <a:ext cx="631800" cy="12387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188" name="Google Shape;188;p24"/>
          <p:cNvSpPr txBox="1"/>
          <p:nvPr/>
        </p:nvSpPr>
        <p:spPr>
          <a:xfrm>
            <a:off x="1322125" y="1900875"/>
            <a:ext cx="182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/search/foo%fighter</a:t>
            </a:r>
            <a:endParaRPr/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7">
            <a:alphaModFix/>
          </a:blip>
          <a:srcRect b="0" l="0" r="60410" t="-10656"/>
          <a:stretch/>
        </p:blipFill>
        <p:spPr>
          <a:xfrm>
            <a:off x="5810825" y="1936225"/>
            <a:ext cx="632827" cy="694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p24"/>
          <p:cNvCxnSpPr>
            <a:stCxn id="184" idx="3"/>
            <a:endCxn id="189" idx="1"/>
          </p:cNvCxnSpPr>
          <p:nvPr/>
        </p:nvCxnSpPr>
        <p:spPr>
          <a:xfrm>
            <a:off x="5209804" y="2283075"/>
            <a:ext cx="600900" cy="600"/>
          </a:xfrm>
          <a:prstGeom prst="bent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4"/>
          <p:cNvCxnSpPr>
            <a:stCxn id="189" idx="3"/>
            <a:endCxn id="186" idx="1"/>
          </p:cNvCxnSpPr>
          <p:nvPr/>
        </p:nvCxnSpPr>
        <p:spPr>
          <a:xfrm>
            <a:off x="6443652" y="2283412"/>
            <a:ext cx="809700" cy="600"/>
          </a:xfrm>
          <a:prstGeom prst="bentConnector3">
            <a:avLst>
              <a:gd fmla="val 49994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pic>
        <p:nvPicPr>
          <p:cNvPr id="192" name="Google Shape;192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7842" y="3291883"/>
            <a:ext cx="3298570" cy="176404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4"/>
          <p:cNvSpPr txBox="1"/>
          <p:nvPr/>
        </p:nvSpPr>
        <p:spPr>
          <a:xfrm>
            <a:off x="3934225" y="2630600"/>
            <a:ext cx="622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/search/[id].js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Frontend</a:t>
            </a:r>
            <a:endParaRPr sz="4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>
            <p:ph type="title"/>
          </p:nvPr>
        </p:nvSpPr>
        <p:spPr>
          <a:xfrm>
            <a:off x="0" y="174875"/>
            <a:ext cx="588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Adaptabilité (responsive design)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04" name="Google Shape;20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425" y="1330875"/>
            <a:ext cx="4316626" cy="223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9400" y="1330875"/>
            <a:ext cx="2286463" cy="223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88775" y="1330874"/>
            <a:ext cx="903791" cy="223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6"/>
          <p:cNvSpPr txBox="1"/>
          <p:nvPr/>
        </p:nvSpPr>
        <p:spPr>
          <a:xfrm>
            <a:off x="1316738" y="3567875"/>
            <a:ext cx="19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Format grands écrans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6"/>
          <p:cNvSpPr txBox="1"/>
          <p:nvPr/>
        </p:nvSpPr>
        <p:spPr>
          <a:xfrm>
            <a:off x="5092138" y="3567875"/>
            <a:ext cx="22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Format moyens écrans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6"/>
          <p:cNvSpPr txBox="1"/>
          <p:nvPr/>
        </p:nvSpPr>
        <p:spPr>
          <a:xfrm>
            <a:off x="7729173" y="3567875"/>
            <a:ext cx="162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Format petits écrans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/>
          <p:nvPr>
            <p:ph type="title"/>
          </p:nvPr>
        </p:nvSpPr>
        <p:spPr>
          <a:xfrm>
            <a:off x="0" y="174875"/>
            <a:ext cx="588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Composant - Barre de navigation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15" name="Google Shape;2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8425" y="133462"/>
            <a:ext cx="1640925" cy="4876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7925" y="4339525"/>
            <a:ext cx="3614300" cy="67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7"/>
          <p:cNvSpPr txBox="1"/>
          <p:nvPr/>
        </p:nvSpPr>
        <p:spPr>
          <a:xfrm>
            <a:off x="0" y="1185250"/>
            <a:ext cx="5274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Deux menus différents (grands et petits écrans)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8"/>
          <p:cNvSpPr txBox="1"/>
          <p:nvPr>
            <p:ph type="title"/>
          </p:nvPr>
        </p:nvSpPr>
        <p:spPr>
          <a:xfrm>
            <a:off x="0" y="174875"/>
            <a:ext cx="588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Composant - Lecteur de média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23" name="Google Shape;2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206950"/>
            <a:ext cx="8839200" cy="8054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271475"/>
            <a:ext cx="8839200" cy="805457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8"/>
          <p:cNvSpPr txBox="1"/>
          <p:nvPr/>
        </p:nvSpPr>
        <p:spPr>
          <a:xfrm>
            <a:off x="0" y="1119050"/>
            <a:ext cx="5342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Permet de gérer les titres provenant de YouTube.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Affichage dynamique du temps actuel du titre.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 txBox="1"/>
          <p:nvPr>
            <p:ph type="title"/>
          </p:nvPr>
        </p:nvSpPr>
        <p:spPr>
          <a:xfrm>
            <a:off x="0" y="174875"/>
            <a:ext cx="588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Composant - Barre de recherche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1" name="Google Shape;231;p29"/>
          <p:cNvSpPr txBox="1"/>
          <p:nvPr/>
        </p:nvSpPr>
        <p:spPr>
          <a:xfrm>
            <a:off x="0" y="1185250"/>
            <a:ext cx="8640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Appel à l’API de YouTube pour la recherche de titres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Deux cas de figure :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fr" sz="1600">
                <a:latin typeface="Roboto"/>
                <a:ea typeface="Roboto"/>
                <a:cs typeface="Roboto"/>
                <a:sym typeface="Roboto"/>
              </a:rPr>
              <a:t>La </a:t>
            </a:r>
            <a:r>
              <a:rPr b="1" lang="fr" sz="1600">
                <a:latin typeface="Roboto"/>
                <a:ea typeface="Roboto"/>
                <a:cs typeface="Roboto"/>
                <a:sym typeface="Roboto"/>
              </a:rPr>
              <a:t>requête</a:t>
            </a:r>
            <a:r>
              <a:rPr b="1" lang="fr" sz="1600">
                <a:latin typeface="Roboto"/>
                <a:ea typeface="Roboto"/>
                <a:cs typeface="Roboto"/>
                <a:sym typeface="Roboto"/>
              </a:rPr>
              <a:t> a déjà été faite</a:t>
            </a:r>
            <a:r>
              <a:rPr lang="fr" sz="1600">
                <a:latin typeface="Roboto"/>
                <a:ea typeface="Roboto"/>
                <a:cs typeface="Roboto"/>
                <a:sym typeface="Roboto"/>
              </a:rPr>
              <a:t> : on cherche les résultats dans la base de données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fr" sz="1600">
                <a:latin typeface="Roboto"/>
                <a:ea typeface="Roboto"/>
                <a:cs typeface="Roboto"/>
                <a:sym typeface="Roboto"/>
              </a:rPr>
              <a:t>La </a:t>
            </a:r>
            <a:r>
              <a:rPr b="1" lang="fr" sz="1600">
                <a:latin typeface="Roboto"/>
                <a:ea typeface="Roboto"/>
                <a:cs typeface="Roboto"/>
                <a:sym typeface="Roboto"/>
              </a:rPr>
              <a:t>requête</a:t>
            </a:r>
            <a:r>
              <a:rPr b="1" lang="fr" sz="1600">
                <a:latin typeface="Roboto"/>
                <a:ea typeface="Roboto"/>
                <a:cs typeface="Roboto"/>
                <a:sym typeface="Roboto"/>
              </a:rPr>
              <a:t> est nouvelle</a:t>
            </a:r>
            <a:r>
              <a:rPr lang="fr" sz="1600">
                <a:latin typeface="Roboto"/>
                <a:ea typeface="Roboto"/>
                <a:cs typeface="Roboto"/>
                <a:sym typeface="Roboto"/>
              </a:rPr>
              <a:t> : on fait une </a:t>
            </a:r>
            <a:r>
              <a:rPr lang="fr" sz="1600">
                <a:latin typeface="Roboto"/>
                <a:ea typeface="Roboto"/>
                <a:cs typeface="Roboto"/>
                <a:sym typeface="Roboto"/>
              </a:rPr>
              <a:t>requête</a:t>
            </a:r>
            <a:r>
              <a:rPr lang="fr" sz="1600">
                <a:latin typeface="Roboto"/>
                <a:ea typeface="Roboto"/>
                <a:cs typeface="Roboto"/>
                <a:sym typeface="Roboto"/>
              </a:rPr>
              <a:t> à YouTube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⇒ Cela permet de limiter le nombre de </a:t>
            </a:r>
            <a:r>
              <a:rPr lang="fr" sz="1600">
                <a:latin typeface="Roboto"/>
                <a:ea typeface="Roboto"/>
                <a:cs typeface="Roboto"/>
                <a:sym typeface="Roboto"/>
              </a:rPr>
              <a:t>requête</a:t>
            </a:r>
            <a:r>
              <a:rPr lang="fr" sz="1600">
                <a:latin typeface="Roboto"/>
                <a:ea typeface="Roboto"/>
                <a:cs typeface="Roboto"/>
                <a:sym typeface="Roboto"/>
              </a:rPr>
              <a:t> faites à YouTube (qui sont limitées à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     100 par jour).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2" name="Google Shape;23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" y="4405575"/>
            <a:ext cx="8077200" cy="53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title"/>
          </p:nvPr>
        </p:nvSpPr>
        <p:spPr>
          <a:xfrm>
            <a:off x="0" y="174875"/>
            <a:ext cx="588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Composant - Right Section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8" name="Google Shape;238;p30"/>
          <p:cNvSpPr txBox="1"/>
          <p:nvPr/>
        </p:nvSpPr>
        <p:spPr>
          <a:xfrm>
            <a:off x="0" y="1185250"/>
            <a:ext cx="63834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Composants :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18288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-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Shortcuts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18288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-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Informations sur la musique en cours de lecture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Utilisation de React pour l’affichage de la vidéo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La vidéo permet également de mettre en pause / lancer la musique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9" name="Google Shape;23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3550" y="115118"/>
            <a:ext cx="1254225" cy="4913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8675" y="115113"/>
            <a:ext cx="1254225" cy="491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Conclusion</a:t>
            </a:r>
            <a:endParaRPr sz="4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Qu’est ce que KIWI ?</a:t>
            </a:r>
            <a:endParaRPr sz="4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2"/>
          <p:cNvSpPr txBox="1"/>
          <p:nvPr>
            <p:ph type="title"/>
          </p:nvPr>
        </p:nvSpPr>
        <p:spPr>
          <a:xfrm>
            <a:off x="0" y="174875"/>
            <a:ext cx="588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Conclusion</a:t>
            </a: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 - Difficultés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1" name="Google Shape;251;p32"/>
          <p:cNvSpPr txBox="1"/>
          <p:nvPr/>
        </p:nvSpPr>
        <p:spPr>
          <a:xfrm>
            <a:off x="0" y="1185250"/>
            <a:ext cx="65082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Utilisation du SDK/Player Spotify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Mauvaise gestion du temps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Limitation du nombre de </a:t>
            </a:r>
            <a:r>
              <a:rPr lang="fr" sz="1600">
                <a:latin typeface="Roboto"/>
                <a:ea typeface="Roboto"/>
                <a:cs typeface="Roboto"/>
                <a:sym typeface="Roboto"/>
              </a:rPr>
              <a:t>requêtes</a:t>
            </a:r>
            <a:r>
              <a:rPr lang="fr" sz="1600">
                <a:latin typeface="Roboto"/>
                <a:ea typeface="Roboto"/>
                <a:cs typeface="Roboto"/>
                <a:sym typeface="Roboto"/>
              </a:rPr>
              <a:t> quotidienne sur l’API YouTube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Modification des endpoints du service Spotify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2" name="Google Shape;25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56800"/>
            <a:ext cx="8839204" cy="2602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/>
          <p:nvPr>
            <p:ph type="title"/>
          </p:nvPr>
        </p:nvSpPr>
        <p:spPr>
          <a:xfrm>
            <a:off x="0" y="174875"/>
            <a:ext cx="588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Conclusion - Pistes d’amélioration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8" name="Google Shape;258;p33"/>
          <p:cNvSpPr txBox="1"/>
          <p:nvPr/>
        </p:nvSpPr>
        <p:spPr>
          <a:xfrm>
            <a:off x="0" y="1185250"/>
            <a:ext cx="8692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Utilisation du SDK/Player Spotify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Connexion de l’utilisateur via d’autres services tiers (Apple, Reddit, etc…)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fr" sz="1600">
                <a:latin typeface="Roboto"/>
                <a:ea typeface="Roboto"/>
                <a:cs typeface="Roboto"/>
                <a:sym typeface="Roboto"/>
              </a:rPr>
              <a:t>Implémentation du côté social (liste d’amis, visualisation des titres joués par ses amis, …)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Qu’est ce que KIWI ?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10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Application de streaming musical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Réunification des ressources Spotify et Youtube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7050" y="2218075"/>
            <a:ext cx="6089899" cy="262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/>
        </p:nvSpPr>
        <p:spPr>
          <a:xfrm>
            <a:off x="2823350" y="517050"/>
            <a:ext cx="622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4294967295" type="title"/>
          </p:nvPr>
        </p:nvSpPr>
        <p:spPr>
          <a:xfrm>
            <a:off x="3070850" y="1659975"/>
            <a:ext cx="261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Backend</a:t>
            </a:r>
            <a:endParaRPr sz="4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6" name="Google Shape;76;p16"/>
          <p:cNvSpPr txBox="1"/>
          <p:nvPr>
            <p:ph idx="4294967295" type="title"/>
          </p:nvPr>
        </p:nvSpPr>
        <p:spPr>
          <a:xfrm>
            <a:off x="2823350" y="2908775"/>
            <a:ext cx="311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FrontEnd</a:t>
            </a:r>
            <a:endParaRPr sz="4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7" name="Google Shape;77;p16"/>
          <p:cNvSpPr txBox="1"/>
          <p:nvPr>
            <p:ph idx="4294967295" type="title"/>
          </p:nvPr>
        </p:nvSpPr>
        <p:spPr>
          <a:xfrm>
            <a:off x="2820625" y="411200"/>
            <a:ext cx="311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Outils</a:t>
            </a:r>
            <a:endParaRPr sz="4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8" name="Google Shape;78;p16"/>
          <p:cNvSpPr txBox="1"/>
          <p:nvPr>
            <p:ph idx="4294967295" type="title"/>
          </p:nvPr>
        </p:nvSpPr>
        <p:spPr>
          <a:xfrm>
            <a:off x="1985900" y="4217675"/>
            <a:ext cx="478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fin du projet ?</a:t>
            </a:r>
            <a:endParaRPr sz="4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9" name="Google Shape;79;p16"/>
          <p:cNvCxnSpPr>
            <a:stCxn id="77" idx="2"/>
            <a:endCxn id="75" idx="0"/>
          </p:cNvCxnSpPr>
          <p:nvPr/>
        </p:nvCxnSpPr>
        <p:spPr>
          <a:xfrm>
            <a:off x="4377925" y="1253000"/>
            <a:ext cx="2700" cy="407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6"/>
          <p:cNvCxnSpPr>
            <a:stCxn id="75" idx="2"/>
            <a:endCxn id="76" idx="0"/>
          </p:cNvCxnSpPr>
          <p:nvPr/>
        </p:nvCxnSpPr>
        <p:spPr>
          <a:xfrm>
            <a:off x="4380650" y="2501775"/>
            <a:ext cx="0" cy="407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6"/>
          <p:cNvCxnSpPr>
            <a:stCxn id="76" idx="2"/>
            <a:endCxn id="78" idx="0"/>
          </p:cNvCxnSpPr>
          <p:nvPr/>
        </p:nvCxnSpPr>
        <p:spPr>
          <a:xfrm>
            <a:off x="4380650" y="3750575"/>
            <a:ext cx="0" cy="467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Technologies utilisées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87" name="Google Shape;87;p17"/>
          <p:cNvGrpSpPr/>
          <p:nvPr/>
        </p:nvGrpSpPr>
        <p:grpSpPr>
          <a:xfrm>
            <a:off x="664879" y="1096775"/>
            <a:ext cx="7814243" cy="3428824"/>
            <a:chOff x="710896" y="1446750"/>
            <a:chExt cx="7814243" cy="3428824"/>
          </a:xfrm>
        </p:grpSpPr>
        <p:pic>
          <p:nvPicPr>
            <p:cNvPr id="88" name="Google Shape;88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0896" y="3342299"/>
              <a:ext cx="3905592" cy="15332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888263" y="1446750"/>
              <a:ext cx="2636875" cy="1732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168285" y="3486288"/>
              <a:ext cx="2076851" cy="12452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216798" y="1446750"/>
              <a:ext cx="2893778" cy="17326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759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Backend</a:t>
            </a:r>
            <a:endParaRPr sz="4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72775" y="3789375"/>
            <a:ext cx="872775" cy="9002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1816500" y="1771600"/>
            <a:ext cx="5511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/>
              <a:t>Authentification</a:t>
            </a:r>
            <a:endParaRPr sz="2300"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5300" y="1620100"/>
            <a:ext cx="762516" cy="84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/>
        </p:nvSpPr>
        <p:spPr>
          <a:xfrm>
            <a:off x="1816500" y="2764225"/>
            <a:ext cx="5511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/>
              <a:t>Base de données</a:t>
            </a:r>
            <a:endParaRPr sz="230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5298" y="2669600"/>
            <a:ext cx="762525" cy="76254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18"/>
          <p:cNvCxnSpPr>
            <a:stCxn id="96" idx="2"/>
            <a:endCxn id="98" idx="0"/>
          </p:cNvCxnSpPr>
          <p:nvPr/>
        </p:nvCxnSpPr>
        <p:spPr>
          <a:xfrm>
            <a:off x="4572000" y="1317775"/>
            <a:ext cx="0" cy="453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8"/>
          <p:cNvCxnSpPr>
            <a:stCxn id="98" idx="2"/>
            <a:endCxn id="100" idx="0"/>
          </p:cNvCxnSpPr>
          <p:nvPr/>
        </p:nvCxnSpPr>
        <p:spPr>
          <a:xfrm>
            <a:off x="4572000" y="2310400"/>
            <a:ext cx="0" cy="453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" name="Google Shape;104;p18"/>
          <p:cNvSpPr txBox="1"/>
          <p:nvPr/>
        </p:nvSpPr>
        <p:spPr>
          <a:xfrm>
            <a:off x="1816500" y="3853875"/>
            <a:ext cx="5511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/>
              <a:t>API</a:t>
            </a:r>
            <a:endParaRPr sz="2300"/>
          </a:p>
        </p:txBody>
      </p:sp>
      <p:cxnSp>
        <p:nvCxnSpPr>
          <p:cNvPr id="105" name="Google Shape;105;p18"/>
          <p:cNvCxnSpPr>
            <a:stCxn id="100" idx="2"/>
            <a:endCxn id="104" idx="0"/>
          </p:cNvCxnSpPr>
          <p:nvPr/>
        </p:nvCxnSpPr>
        <p:spPr>
          <a:xfrm>
            <a:off x="4572000" y="3303025"/>
            <a:ext cx="0" cy="55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6" name="Google Shape;10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1600" y="4512850"/>
            <a:ext cx="1143000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02550" y="4436050"/>
            <a:ext cx="572698" cy="572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899701" y="4436050"/>
            <a:ext cx="956496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791150" y="2710996"/>
            <a:ext cx="1536350" cy="64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10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L’authentification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1550"/>
            <a:ext cx="2445800" cy="27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2175" y="1170125"/>
            <a:ext cx="6229424" cy="35484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p19"/>
          <p:cNvCxnSpPr/>
          <p:nvPr/>
        </p:nvCxnSpPr>
        <p:spPr>
          <a:xfrm flipH="1" rot="10800000">
            <a:off x="2113725" y="3261625"/>
            <a:ext cx="657300" cy="234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19"/>
          <p:cNvSpPr txBox="1"/>
          <p:nvPr/>
        </p:nvSpPr>
        <p:spPr>
          <a:xfrm>
            <a:off x="605950" y="4161500"/>
            <a:ext cx="133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NEXT AUTH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467575"/>
            <a:ext cx="7418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540">
                <a:latin typeface="Montserrat Medium"/>
                <a:ea typeface="Montserrat Medium"/>
                <a:cs typeface="Montserrat Medium"/>
                <a:sym typeface="Montserrat Medium"/>
              </a:rPr>
              <a:t>Alternative à l’Authentification </a:t>
            </a:r>
            <a:endParaRPr sz="254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9050" y="1912838"/>
            <a:ext cx="1379075" cy="137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9050" y="3348063"/>
            <a:ext cx="15049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/>
          <p:nvPr/>
        </p:nvSpPr>
        <p:spPr>
          <a:xfrm>
            <a:off x="474225" y="1357425"/>
            <a:ext cx="2648700" cy="2912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/>
        </p:nvSpPr>
        <p:spPr>
          <a:xfrm>
            <a:off x="1369888" y="935875"/>
            <a:ext cx="857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latin typeface="Roboto"/>
                <a:ea typeface="Roboto"/>
                <a:cs typeface="Roboto"/>
                <a:sym typeface="Roboto"/>
              </a:rPr>
              <a:t>Client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20"/>
          <p:cNvSpPr/>
          <p:nvPr/>
        </p:nvSpPr>
        <p:spPr>
          <a:xfrm>
            <a:off x="6021050" y="1356950"/>
            <a:ext cx="2648700" cy="2912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0"/>
          <p:cNvSpPr txBox="1"/>
          <p:nvPr/>
        </p:nvSpPr>
        <p:spPr>
          <a:xfrm>
            <a:off x="6916726" y="935400"/>
            <a:ext cx="1133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latin typeface="Roboto"/>
                <a:ea typeface="Roboto"/>
                <a:cs typeface="Roboto"/>
                <a:sym typeface="Roboto"/>
              </a:rPr>
              <a:t>Serveur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0" name="Google Shape;130;p20"/>
          <p:cNvCxnSpPr>
            <a:stCxn id="126" idx="3"/>
            <a:endCxn id="128" idx="1"/>
          </p:cNvCxnSpPr>
          <p:nvPr/>
        </p:nvCxnSpPr>
        <p:spPr>
          <a:xfrm flipH="1" rot="10800000">
            <a:off x="3122925" y="2813025"/>
            <a:ext cx="2898000" cy="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31" name="Google Shape;131;p20"/>
          <p:cNvSpPr txBox="1"/>
          <p:nvPr/>
        </p:nvSpPr>
        <p:spPr>
          <a:xfrm>
            <a:off x="6269713" y="1853275"/>
            <a:ext cx="137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Access Token</a:t>
            </a:r>
            <a:endParaRPr/>
          </a:p>
        </p:txBody>
      </p:sp>
      <p:sp>
        <p:nvSpPr>
          <p:cNvPr id="132" name="Google Shape;132;p20"/>
          <p:cNvSpPr txBox="1"/>
          <p:nvPr/>
        </p:nvSpPr>
        <p:spPr>
          <a:xfrm>
            <a:off x="6269713" y="2053375"/>
            <a:ext cx="137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Refresh Token</a:t>
            </a: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6278550" y="1878125"/>
            <a:ext cx="1337100" cy="572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 txBox="1"/>
          <p:nvPr/>
        </p:nvSpPr>
        <p:spPr>
          <a:xfrm>
            <a:off x="3457225" y="2423075"/>
            <a:ext cx="223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token : qsd8sd9766sdq…</a:t>
            </a:r>
            <a:endParaRPr/>
          </a:p>
        </p:txBody>
      </p:sp>
      <p:sp>
        <p:nvSpPr>
          <p:cNvPr id="135" name="Google Shape;135;p20"/>
          <p:cNvSpPr txBox="1"/>
          <p:nvPr/>
        </p:nvSpPr>
        <p:spPr>
          <a:xfrm>
            <a:off x="6303000" y="1532788"/>
            <a:ext cx="128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Décryptage </a:t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7475" y="4586025"/>
            <a:ext cx="1143000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37062" y="4485925"/>
            <a:ext cx="572698" cy="5726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20"/>
          <p:cNvCxnSpPr>
            <a:stCxn id="133" idx="2"/>
            <a:endCxn id="136" idx="0"/>
          </p:cNvCxnSpPr>
          <p:nvPr/>
        </p:nvCxnSpPr>
        <p:spPr>
          <a:xfrm flipH="1">
            <a:off x="6779100" y="2450825"/>
            <a:ext cx="168000" cy="213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20"/>
          <p:cNvCxnSpPr>
            <a:stCxn id="133" idx="2"/>
            <a:endCxn id="137" idx="0"/>
          </p:cNvCxnSpPr>
          <p:nvPr/>
        </p:nvCxnSpPr>
        <p:spPr>
          <a:xfrm>
            <a:off x="6947100" y="2450825"/>
            <a:ext cx="1176300" cy="203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EE9"/>
            </a:gs>
            <a:gs pos="86000">
              <a:srgbClr val="8BBFB7"/>
            </a:gs>
            <a:gs pos="100000">
              <a:srgbClr val="16A084">
                <a:alpha val="83529"/>
              </a:srgbClr>
            </a:gs>
            <a:gs pos="100000">
              <a:srgbClr val="737373"/>
            </a:gs>
          </a:gsLst>
          <a:lin ang="13500032" scaled="0"/>
        </a:gra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117200" y="17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La base de données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600" y="1017725"/>
            <a:ext cx="6110301" cy="3820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